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66" r:id="rId5"/>
    <p:sldId id="262" r:id="rId6"/>
    <p:sldId id="260" r:id="rId7"/>
    <p:sldId id="261" r:id="rId8"/>
    <p:sldId id="258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B5B"/>
    <a:srgbClr val="C16A5B"/>
    <a:srgbClr val="FF5D5D"/>
    <a:srgbClr val="C9A8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A00B7-D70D-3663-94C1-62F828F20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D6C050-40DB-0173-D344-03D8B9BB3F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A76F0-F845-3DAA-7608-0A5B76B40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CA641-945C-8AFB-1DAC-596BB13DA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6D4A5-AC3A-2FA3-D65E-D20362808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28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3FF47-9FC0-E41C-0E83-E4CACE724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AF52E4-0D63-E7EC-BC5C-EBAE77AF67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2B1D2-413B-5936-A51A-AA5236B91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65D06-8E06-E0B4-170D-C5AB130C5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D2A87-1931-46BC-D075-9FB5C7404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366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F34872-4026-56CA-8A53-9CA5EB5414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5BC90-6F97-A72D-782E-C0567B59B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F5C0E-C93E-5A4D-0ACD-ED1F6A229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5F281-BC90-429C-D542-81A6006A7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04B36-44CF-436A-5A1B-A260BAF51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09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6C7E8-4667-FD29-ED1C-7E73CC15F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FD3B6-5BF1-3309-5378-3DF127681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3E56B-287B-C5F2-D8C0-CA7A5E71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60B52-1201-5DD0-D646-155413FC2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D72B6-5B5D-B38B-7949-CFB1D9028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5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3022-F7B3-5911-10E6-4C7BE54C0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25EF89-0BA5-1F6B-2A8B-83E76BFB5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A028E-4D0F-4B95-0122-D1C5BBD6B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9D1DA-5DB8-0A55-9F60-09BDD4F78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E2D2B-281D-9728-DB4E-C0D78FBBE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71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7C215-ABE3-940D-D48E-15F145860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15D45-315F-C335-A384-F791E4870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863E6D-8D94-C409-C47D-108EA60A30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4352F-77E4-C979-EC70-DA4F1BC72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66129-DB85-9461-5904-4A5B7A674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40446-8083-B741-442C-C2C3F985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25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C4F58-4C60-B0A2-C875-FD7506794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1CC141-1A54-8BAD-6F41-77A455EFA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B9440-C6E2-8F46-AD8F-4760CCBBB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FC2FB9-9027-E790-B3FE-2DF37696EC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2B6124-1553-D0AB-E3C9-A13B234FF9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BD4866-7C4E-0279-2717-BA285416A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54542F-F5A0-1913-0353-2D8130FD7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31AD55-5575-94A0-6B97-4990EDDFA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931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3397-8224-98B7-2972-DE7AE590B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FA4B6-DA58-CB49-8837-9A8DD1EEC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C124F9-E3F0-C65F-FB81-B414C7CFD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21200F-6BFB-4075-C7CC-5F1B26BBD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82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278CC6-310A-A796-B080-424E22E1F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3FD529-42EA-192B-EB3A-23A206A6D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98C32D-69FD-44CD-26A8-C5832E20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93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17553-BE82-3F6F-A107-3729972F0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28B4B-963F-C91C-7471-5AAD1ED07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19DD55-5A3F-5B8A-C217-39749F6933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CE1AA-DE26-9FD6-4975-92A7D9EAC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4264FC-C54F-2616-88D6-422BE9DB3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29B22-0458-3794-283B-990232640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59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CC5E7-41C5-E525-7529-FFE581BEC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21DBF7-AD5B-E7A9-C3EE-D2C39CEC0F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6B1148-1EE4-2D19-7F0F-9FB29AB06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3B741-A994-27B8-4875-EFA794CF6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B805E0-5D22-D52A-13CD-C29041CC2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B9721D-2D2F-F46E-26B5-62E9F07A4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536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0000"/>
            </a:gs>
            <a:gs pos="48000">
              <a:srgbClr val="C00000"/>
            </a:gs>
            <a:gs pos="100000">
              <a:srgbClr val="C9A8A3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5596CC-4FAC-CE7E-534B-03C09E204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E3A27-D9D9-1F20-D519-0624C42CB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F9C73-67E2-3954-1FEA-1EE75A1DA8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26499-3858-43A4-89C7-B54F724A55A8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3EC5A-0601-9845-1B0F-8FCB4B98B3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275EC-CD6A-1D40-106B-E1599BD60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2FA8E-9EBF-4068-846B-351DD5AE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13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public.tableau.com/app/profile/sebastian5242/viz/CustomersbyCountry_16780621562880/Sheet3" TargetMode="External"/><Relationship Id="rId3" Type="http://schemas.openxmlformats.org/officeDocument/2006/relationships/hyperlink" Target="https://public.tableau.com/app/profile/sebastian5242/viz/BottomMoviesbyRevenue/Sheet12" TargetMode="External"/><Relationship Id="rId7" Type="http://schemas.openxmlformats.org/officeDocument/2006/relationships/hyperlink" Target="https://public.tableau.com/app/profile/sebastian5242/viz/Top5CustomersMap_16777961454470/Top5CustomersWorldwide" TargetMode="External"/><Relationship Id="rId2" Type="http://schemas.openxmlformats.org/officeDocument/2006/relationships/hyperlink" Target="https://public.tableau.com/app/profile/sebastian5242/viz/TopMoviesbyRevenue/Sheet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ublic.tableau.com/app/profile/sebastian5242/viz/Top5CustomersinTopCitiesMap/Sheet2" TargetMode="External"/><Relationship Id="rId5" Type="http://schemas.openxmlformats.org/officeDocument/2006/relationships/hyperlink" Target="https://public.tableau.com/app/profile/sebastian5242/viz/3_10PresentingSQLResults/Sheet1" TargetMode="External"/><Relationship Id="rId4" Type="http://schemas.openxmlformats.org/officeDocument/2006/relationships/hyperlink" Target="https://public.tableau.com/app/profile/sebastian5242/viz/TopSellingGenresWorldwide/TopSellingGenre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890C5E-C469-E45C-2573-5E4E49058BA0}"/>
              </a:ext>
            </a:extLst>
          </p:cNvPr>
          <p:cNvSpPr/>
          <p:nvPr/>
        </p:nvSpPr>
        <p:spPr>
          <a:xfrm>
            <a:off x="678659" y="2967335"/>
            <a:ext cx="108346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Rockbuster</a:t>
            </a:r>
            <a:r>
              <a:rPr 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: the State of the Business</a:t>
            </a:r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5E7C4C-A070-BAD0-EC1B-19F2470D7B06}"/>
              </a:ext>
            </a:extLst>
          </p:cNvPr>
          <p:cNvSpPr txBox="1"/>
          <p:nvPr/>
        </p:nvSpPr>
        <p:spPr>
          <a:xfrm>
            <a:off x="4068659" y="4362275"/>
            <a:ext cx="3523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Sebastian Lombardo</a:t>
            </a:r>
          </a:p>
        </p:txBody>
      </p:sp>
    </p:spTree>
    <p:extLst>
      <p:ext uri="{BB962C8B-B14F-4D97-AF65-F5344CB8AC3E}">
        <p14:creationId xmlns:p14="http://schemas.microsoft.com/office/powerpoint/2010/main" val="3734929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E154AD-BA7D-E426-F1A8-6C274774DD11}"/>
              </a:ext>
            </a:extLst>
          </p:cNvPr>
          <p:cNvSpPr txBox="1"/>
          <p:nvPr/>
        </p:nvSpPr>
        <p:spPr>
          <a:xfrm>
            <a:off x="1" y="234892"/>
            <a:ext cx="121920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Links to Interactive Visualizations</a:t>
            </a:r>
          </a:p>
          <a:p>
            <a:endParaRPr lang="en-US" dirty="0"/>
          </a:p>
          <a:p>
            <a:r>
              <a:rPr lang="en-US" dirty="0"/>
              <a:t>Top Movies by Revenue</a:t>
            </a:r>
          </a:p>
          <a:p>
            <a:r>
              <a:rPr lang="en-US" dirty="0"/>
              <a:t> </a:t>
            </a:r>
            <a:r>
              <a:rPr lang="en-US" dirty="0">
                <a:hlinkClick r:id="rId2"/>
              </a:rPr>
              <a:t>https://public.tableau.com/app/profile/sebastian5242/viz/TopMoviesbyRevenue/Sheet1</a:t>
            </a:r>
            <a:endParaRPr lang="en-US" dirty="0"/>
          </a:p>
          <a:p>
            <a:endParaRPr lang="en-US" dirty="0"/>
          </a:p>
          <a:p>
            <a:r>
              <a:rPr lang="en-US" dirty="0"/>
              <a:t>Bottom Movies by Revenue</a:t>
            </a:r>
          </a:p>
          <a:p>
            <a:r>
              <a:rPr lang="en-US" dirty="0">
                <a:hlinkClick r:id="rId3"/>
              </a:rPr>
              <a:t>https://public.tableau.com/app/profile/sebastian5242/viz/BottomMoviesbyRevenue/Sheet12</a:t>
            </a:r>
            <a:endParaRPr lang="en-US" dirty="0"/>
          </a:p>
          <a:p>
            <a:endParaRPr lang="en-US" dirty="0"/>
          </a:p>
          <a:p>
            <a:r>
              <a:rPr lang="en-US" dirty="0"/>
              <a:t>Top Selling Genres Worldwide</a:t>
            </a:r>
          </a:p>
          <a:p>
            <a:r>
              <a:rPr lang="en-US" dirty="0">
                <a:hlinkClick r:id="rId4"/>
              </a:rPr>
              <a:t>https://public.tableau.com/app/profile/sebastian5242/viz/TopSellingGenresWorldwide/TopSellingGenres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Top 10 Countries by Number of Customers</a:t>
            </a:r>
          </a:p>
          <a:p>
            <a:r>
              <a:rPr lang="en-US" dirty="0">
                <a:hlinkClick r:id="rId5"/>
              </a:rPr>
              <a:t>https://public.tableau.com/app/profile/sebastian5242/viz/3_10PresentingSQLResults/Sheet1</a:t>
            </a:r>
            <a:endParaRPr lang="en-US" dirty="0"/>
          </a:p>
          <a:p>
            <a:endParaRPr lang="en-US" dirty="0"/>
          </a:p>
          <a:p>
            <a:r>
              <a:rPr lang="en-US" dirty="0"/>
              <a:t>Top 5 Customers in Top Cities</a:t>
            </a:r>
          </a:p>
          <a:p>
            <a:r>
              <a:rPr lang="en-US" dirty="0">
                <a:hlinkClick r:id="rId6"/>
              </a:rPr>
              <a:t>https://public.tableau.com/app/profile/sebastian5242/viz/Top5CustomersinTopCitiesMap/Sheet2</a:t>
            </a:r>
            <a:endParaRPr lang="en-US" dirty="0"/>
          </a:p>
          <a:p>
            <a:endParaRPr lang="en-US" dirty="0"/>
          </a:p>
          <a:p>
            <a:r>
              <a:rPr lang="en-US" dirty="0"/>
              <a:t>Top 5 Customers Worldwide</a:t>
            </a:r>
          </a:p>
          <a:p>
            <a:r>
              <a:rPr lang="en-US" dirty="0">
                <a:hlinkClick r:id="rId7"/>
              </a:rPr>
              <a:t>https://public.tableau.com/app/profile/sebastian5242/viz/Top5CustomersMap_16777961454470/Top5CustomersWorldwide</a:t>
            </a:r>
            <a:endParaRPr lang="en-US" dirty="0"/>
          </a:p>
          <a:p>
            <a:endParaRPr lang="en-US" dirty="0"/>
          </a:p>
          <a:p>
            <a:r>
              <a:rPr lang="en-US" dirty="0"/>
              <a:t>All Customers by Country</a:t>
            </a:r>
          </a:p>
          <a:p>
            <a:r>
              <a:rPr lang="en-US" dirty="0">
                <a:hlinkClick r:id="rId8"/>
              </a:rPr>
              <a:t>https://public.tableau.com/app/profile/sebastian5242/viz/CustomersbyCountry_16780621562880/Sheet3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22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0000"/>
            </a:gs>
            <a:gs pos="48000">
              <a:srgbClr val="C00000"/>
            </a:gs>
            <a:gs pos="100000">
              <a:srgbClr val="C9A8A3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B7CC63E-3C41-FE43-313C-008F72D9D886}"/>
              </a:ext>
            </a:extLst>
          </p:cNvPr>
          <p:cNvSpPr txBox="1"/>
          <p:nvPr/>
        </p:nvSpPr>
        <p:spPr>
          <a:xfrm>
            <a:off x="556925" y="1040447"/>
            <a:ext cx="1003331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 Films – Highest and Lowest Revenue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	Give the people what they want (and throw out what they don’t)!</a:t>
            </a:r>
          </a:p>
          <a:p>
            <a:endParaRPr lang="en-US" dirty="0"/>
          </a:p>
          <a:p>
            <a:r>
              <a:rPr lang="en-US" dirty="0"/>
              <a:t>2.  Rental Duration</a:t>
            </a:r>
          </a:p>
          <a:p>
            <a:endParaRPr lang="en-US" dirty="0"/>
          </a:p>
          <a:p>
            <a:r>
              <a:rPr lang="en-US" dirty="0"/>
              <a:t>	Viewing habits  and other statistics</a:t>
            </a:r>
          </a:p>
          <a:p>
            <a:endParaRPr lang="en-US" dirty="0"/>
          </a:p>
          <a:p>
            <a:r>
              <a:rPr lang="en-US" dirty="0"/>
              <a:t>3.  Customer Locations</a:t>
            </a:r>
          </a:p>
          <a:p>
            <a:endParaRPr lang="en-US" dirty="0"/>
          </a:p>
          <a:p>
            <a:r>
              <a:rPr lang="en-US" dirty="0"/>
              <a:t>	Where are they?</a:t>
            </a:r>
          </a:p>
          <a:p>
            <a:endParaRPr lang="en-US" dirty="0"/>
          </a:p>
          <a:p>
            <a:r>
              <a:rPr lang="en-US" dirty="0"/>
              <a:t>4.  Loyal Customer Locations</a:t>
            </a:r>
          </a:p>
          <a:p>
            <a:endParaRPr lang="en-US" dirty="0"/>
          </a:p>
          <a:p>
            <a:r>
              <a:rPr lang="en-US" dirty="0"/>
              <a:t>	But where are they </a:t>
            </a:r>
            <a:r>
              <a:rPr lang="en-US" i="1" dirty="0"/>
              <a:t>really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5.  Sales by Geography</a:t>
            </a:r>
          </a:p>
          <a:p>
            <a:endParaRPr lang="en-US" dirty="0"/>
          </a:p>
          <a:p>
            <a:r>
              <a:rPr lang="en-US" dirty="0"/>
              <a:t>	What do they want from us?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03F872-82A5-5BD6-E944-891826EE76C9}"/>
              </a:ext>
            </a:extLst>
          </p:cNvPr>
          <p:cNvSpPr txBox="1"/>
          <p:nvPr/>
        </p:nvSpPr>
        <p:spPr>
          <a:xfrm>
            <a:off x="3390134" y="375309"/>
            <a:ext cx="4366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pperplate Gothic Bold" panose="020E0705020206020404" pitchFamily="34" charset="0"/>
              </a:rPr>
              <a:t>Scope of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C6A795-9259-1D21-D366-C2826209C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70570">
            <a:off x="4545139" y="3170628"/>
            <a:ext cx="979266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338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2F7BE0-8B7A-64D9-5060-990DB1617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9517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D5ED8F-AA7E-7ECE-D0EE-637ECE76C9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06240"/>
            <a:ext cx="12192000" cy="19517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90F1E2-19D5-55AA-D8D7-1687FCAC7FF6}"/>
              </a:ext>
            </a:extLst>
          </p:cNvPr>
          <p:cNvSpPr txBox="1"/>
          <p:nvPr/>
        </p:nvSpPr>
        <p:spPr>
          <a:xfrm>
            <a:off x="8279935" y="2281806"/>
            <a:ext cx="2088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Keep these in stock!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2EEB92-EBA6-25C1-627A-A659F5D2812C}"/>
              </a:ext>
            </a:extLst>
          </p:cNvPr>
          <p:cNvSpPr txBox="1"/>
          <p:nvPr/>
        </p:nvSpPr>
        <p:spPr>
          <a:xfrm>
            <a:off x="964734" y="4127383"/>
            <a:ext cx="3212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Don’t waste the shelf space...</a:t>
            </a:r>
          </a:p>
        </p:txBody>
      </p:sp>
      <p:sp>
        <p:nvSpPr>
          <p:cNvPr id="12" name="Arrow: Up 11">
            <a:extLst>
              <a:ext uri="{FF2B5EF4-FFF2-40B4-BE49-F238E27FC236}">
                <a16:creationId xmlns:a16="http://schemas.microsoft.com/office/drawing/2014/main" id="{0FCAA8A7-434C-E983-A936-F8DAB87A9E92}"/>
              </a:ext>
            </a:extLst>
          </p:cNvPr>
          <p:cNvSpPr/>
          <p:nvPr/>
        </p:nvSpPr>
        <p:spPr>
          <a:xfrm>
            <a:off x="10368793" y="2030028"/>
            <a:ext cx="184558" cy="503556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20DBEF2-3518-92CD-EFBC-17752B67921E}"/>
              </a:ext>
            </a:extLst>
          </p:cNvPr>
          <p:cNvSpPr/>
          <p:nvPr/>
        </p:nvSpPr>
        <p:spPr>
          <a:xfrm>
            <a:off x="671119" y="4237868"/>
            <a:ext cx="209725" cy="59419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021575-31BA-A738-BD5D-7CB39D1EC2D5}"/>
              </a:ext>
            </a:extLst>
          </p:cNvPr>
          <p:cNvSpPr txBox="1"/>
          <p:nvPr/>
        </p:nvSpPr>
        <p:spPr>
          <a:xfrm>
            <a:off x="8196043" y="2600696"/>
            <a:ext cx="2541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Revenue: $1890.40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8409D1-4CFF-39CC-4598-E8A805FDB5F4}"/>
              </a:ext>
            </a:extLst>
          </p:cNvPr>
          <p:cNvSpPr txBox="1"/>
          <p:nvPr/>
        </p:nvSpPr>
        <p:spPr>
          <a:xfrm>
            <a:off x="2332139" y="4462727"/>
            <a:ext cx="2642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Revenue: $67.38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A234F6-A4F3-6EFA-A856-6173E2BD69BC}"/>
              </a:ext>
            </a:extLst>
          </p:cNvPr>
          <p:cNvSpPr txBox="1"/>
          <p:nvPr/>
        </p:nvSpPr>
        <p:spPr>
          <a:xfrm>
            <a:off x="3791825" y="4127383"/>
            <a:ext cx="676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We do not need to stock movies that are not paying for themselves.</a:t>
            </a:r>
          </a:p>
        </p:txBody>
      </p:sp>
    </p:spTree>
    <p:extLst>
      <p:ext uri="{BB962C8B-B14F-4D97-AF65-F5344CB8AC3E}">
        <p14:creationId xmlns:p14="http://schemas.microsoft.com/office/powerpoint/2010/main" val="5129406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animBg="1"/>
      <p:bldP spid="13" grpId="0" animBg="1"/>
      <p:bldP spid="14" grpId="0"/>
      <p:bldP spid="15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25B5197-B344-1FEE-9D56-08A78E795C1F}"/>
              </a:ext>
            </a:extLst>
          </p:cNvPr>
          <p:cNvSpPr/>
          <p:nvPr/>
        </p:nvSpPr>
        <p:spPr>
          <a:xfrm>
            <a:off x="4352623" y="2160058"/>
            <a:ext cx="3758268" cy="3020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3CD304-C011-AEF3-D240-FD1D086EE71B}"/>
              </a:ext>
            </a:extLst>
          </p:cNvPr>
          <p:cNvSpPr txBox="1"/>
          <p:nvPr/>
        </p:nvSpPr>
        <p:spPr>
          <a:xfrm>
            <a:off x="2541864" y="307022"/>
            <a:ext cx="8405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pperplate Gothic Bold" panose="020E0705020206020404" pitchFamily="34" charset="0"/>
              </a:rPr>
              <a:t>How are they using our services?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5B2451-C35D-47C5-2EA5-142890839BFC}"/>
              </a:ext>
            </a:extLst>
          </p:cNvPr>
          <p:cNvSpPr txBox="1"/>
          <p:nvPr/>
        </p:nvSpPr>
        <p:spPr>
          <a:xfrm>
            <a:off x="480831" y="1191237"/>
            <a:ext cx="24747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Rental Duration</a:t>
            </a:r>
          </a:p>
          <a:p>
            <a:endParaRPr lang="en-US" dirty="0"/>
          </a:p>
          <a:p>
            <a:r>
              <a:rPr lang="en-US" dirty="0"/>
              <a:t>Low:</a:t>
            </a:r>
          </a:p>
          <a:p>
            <a:endParaRPr lang="en-US" dirty="0"/>
          </a:p>
          <a:p>
            <a:r>
              <a:rPr lang="en-US" dirty="0"/>
              <a:t>High: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B92D83-52B9-4494-4026-8DF224D63A2D}"/>
              </a:ext>
            </a:extLst>
          </p:cNvPr>
          <p:cNvSpPr txBox="1"/>
          <p:nvPr/>
        </p:nvSpPr>
        <p:spPr>
          <a:xfrm>
            <a:off x="9764787" y="1166070"/>
            <a:ext cx="27180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Rental Rate</a:t>
            </a:r>
          </a:p>
          <a:p>
            <a:endParaRPr lang="en-US" dirty="0"/>
          </a:p>
          <a:p>
            <a:r>
              <a:rPr lang="en-US" dirty="0"/>
              <a:t>Low:</a:t>
            </a:r>
          </a:p>
          <a:p>
            <a:endParaRPr lang="en-US" dirty="0"/>
          </a:p>
          <a:p>
            <a:r>
              <a:rPr lang="en-US" dirty="0"/>
              <a:t>High: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B11A9C-A654-5AAD-CEA0-721DBB6DF0E8}"/>
              </a:ext>
            </a:extLst>
          </p:cNvPr>
          <p:cNvSpPr txBox="1"/>
          <p:nvPr/>
        </p:nvSpPr>
        <p:spPr>
          <a:xfrm>
            <a:off x="469783" y="4379053"/>
            <a:ext cx="20720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Film Length</a:t>
            </a:r>
          </a:p>
          <a:p>
            <a:endParaRPr lang="en-US" dirty="0"/>
          </a:p>
          <a:p>
            <a:r>
              <a:rPr lang="en-US" dirty="0"/>
              <a:t>Low:</a:t>
            </a:r>
          </a:p>
          <a:p>
            <a:endParaRPr lang="en-US" dirty="0"/>
          </a:p>
          <a:p>
            <a:r>
              <a:rPr lang="en-US" dirty="0"/>
              <a:t>High: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41AFB8-F625-18F0-C404-766D1F746CE2}"/>
              </a:ext>
            </a:extLst>
          </p:cNvPr>
          <p:cNvSpPr txBox="1"/>
          <p:nvPr/>
        </p:nvSpPr>
        <p:spPr>
          <a:xfrm>
            <a:off x="9764787" y="4379053"/>
            <a:ext cx="20888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Replacement Cost</a:t>
            </a:r>
          </a:p>
          <a:p>
            <a:endParaRPr lang="en-US" dirty="0"/>
          </a:p>
          <a:p>
            <a:r>
              <a:rPr lang="en-US" dirty="0"/>
              <a:t>Low:</a:t>
            </a:r>
          </a:p>
          <a:p>
            <a:endParaRPr lang="en-US" dirty="0"/>
          </a:p>
          <a:p>
            <a:r>
              <a:rPr lang="en-US" dirty="0"/>
              <a:t>High: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5F36EE-2109-6D42-C67D-9C2DDF87A6D0}"/>
              </a:ext>
            </a:extLst>
          </p:cNvPr>
          <p:cNvSpPr txBox="1"/>
          <p:nvPr/>
        </p:nvSpPr>
        <p:spPr>
          <a:xfrm>
            <a:off x="1205130" y="1745235"/>
            <a:ext cx="12946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days</a:t>
            </a:r>
          </a:p>
          <a:p>
            <a:endParaRPr lang="en-US" dirty="0"/>
          </a:p>
          <a:p>
            <a:r>
              <a:rPr lang="en-US" dirty="0"/>
              <a:t>7 days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C4BA96-C668-5540-F297-C07CB0C7D6F7}"/>
              </a:ext>
            </a:extLst>
          </p:cNvPr>
          <p:cNvSpPr txBox="1"/>
          <p:nvPr/>
        </p:nvSpPr>
        <p:spPr>
          <a:xfrm>
            <a:off x="10496114" y="1720068"/>
            <a:ext cx="981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$0.99</a:t>
            </a:r>
          </a:p>
          <a:p>
            <a:endParaRPr lang="en-US" dirty="0"/>
          </a:p>
          <a:p>
            <a:r>
              <a:rPr lang="en-US" dirty="0"/>
              <a:t>$4.99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225CA2-DA0D-5786-88C0-32B2E375652A}"/>
              </a:ext>
            </a:extLst>
          </p:cNvPr>
          <p:cNvSpPr txBox="1"/>
          <p:nvPr/>
        </p:nvSpPr>
        <p:spPr>
          <a:xfrm>
            <a:off x="1236630" y="4933051"/>
            <a:ext cx="15939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46 minutes</a:t>
            </a:r>
          </a:p>
          <a:p>
            <a:endParaRPr lang="en-US" dirty="0"/>
          </a:p>
          <a:p>
            <a:r>
              <a:rPr lang="en-US" dirty="0"/>
              <a:t>185 minutes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5DAEFA-21B2-2A02-E5CC-8A1E9A854DD3}"/>
              </a:ext>
            </a:extLst>
          </p:cNvPr>
          <p:cNvSpPr txBox="1"/>
          <p:nvPr/>
        </p:nvSpPr>
        <p:spPr>
          <a:xfrm>
            <a:off x="10496114" y="4933051"/>
            <a:ext cx="10681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$9.99</a:t>
            </a:r>
          </a:p>
          <a:p>
            <a:endParaRPr lang="en-US" dirty="0"/>
          </a:p>
          <a:p>
            <a:r>
              <a:rPr lang="en-US" dirty="0"/>
              <a:t>$29.99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F11A05-F0A9-FE2A-EF40-08747BFB62D6}"/>
              </a:ext>
            </a:extLst>
          </p:cNvPr>
          <p:cNvSpPr txBox="1"/>
          <p:nvPr/>
        </p:nvSpPr>
        <p:spPr>
          <a:xfrm>
            <a:off x="4538395" y="2441844"/>
            <a:ext cx="3505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“Average Film: the Movie!”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3E8A51-2DE4-5824-7078-036ED0F587E5}"/>
              </a:ext>
            </a:extLst>
          </p:cNvPr>
          <p:cNvSpPr txBox="1"/>
          <p:nvPr/>
        </p:nvSpPr>
        <p:spPr>
          <a:xfrm>
            <a:off x="4720248" y="3020037"/>
            <a:ext cx="31416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Rental Duration: 5 days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95CAE1-6E05-D2CE-B9A2-C38923E4C573}"/>
              </a:ext>
            </a:extLst>
          </p:cNvPr>
          <p:cNvSpPr txBox="1"/>
          <p:nvPr/>
        </p:nvSpPr>
        <p:spPr>
          <a:xfrm>
            <a:off x="5014562" y="3485410"/>
            <a:ext cx="25530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Rental Rate: $2.98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177D66-6BAB-93B1-81B7-A1B9937149E6}"/>
              </a:ext>
            </a:extLst>
          </p:cNvPr>
          <p:cNvSpPr txBox="1"/>
          <p:nvPr/>
        </p:nvSpPr>
        <p:spPr>
          <a:xfrm>
            <a:off x="4660918" y="3950783"/>
            <a:ext cx="31416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Film Length: 115 minutes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28227B-0918-DD54-5283-2F1581712EDF}"/>
              </a:ext>
            </a:extLst>
          </p:cNvPr>
          <p:cNvSpPr txBox="1"/>
          <p:nvPr/>
        </p:nvSpPr>
        <p:spPr>
          <a:xfrm>
            <a:off x="4618462" y="4416156"/>
            <a:ext cx="3345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Replacement Cost: $19.98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52239D-D762-0C46-D9D5-F3BCB49DDC4B}"/>
              </a:ext>
            </a:extLst>
          </p:cNvPr>
          <p:cNvSpPr/>
          <p:nvPr/>
        </p:nvSpPr>
        <p:spPr>
          <a:xfrm>
            <a:off x="4272614" y="2160058"/>
            <a:ext cx="3816991" cy="302003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D5BDEC-CF60-C90F-00F9-C80F85311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255" y="1861871"/>
            <a:ext cx="4457710" cy="454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885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3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5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7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6" grpId="0"/>
      <p:bldP spid="17" grpId="0"/>
      <p:bldP spid="18" grpId="0"/>
      <p:bldP spid="19" grpId="0"/>
      <p:bldP spid="20" grpId="0" animBg="1"/>
      <p:bldP spid="20" grpId="1" animBg="1"/>
      <p:bldP spid="20" grpId="2" animBg="1"/>
      <p:bldP spid="20" grpId="3" animBg="1"/>
      <p:bldP spid="20" grpId="4" animBg="1"/>
      <p:bldP spid="20" grpId="5" animBg="1"/>
      <p:bldP spid="20" grpId="6" animBg="1"/>
      <p:bldP spid="20" grpId="7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2D48029-8E50-5BAE-9C20-16CE20039D4F}"/>
              </a:ext>
            </a:extLst>
          </p:cNvPr>
          <p:cNvSpPr txBox="1"/>
          <p:nvPr/>
        </p:nvSpPr>
        <p:spPr>
          <a:xfrm>
            <a:off x="2890153" y="289249"/>
            <a:ext cx="64116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pperplate Gothic Bold" panose="020E0705020206020404" pitchFamily="34" charset="0"/>
              </a:rPr>
              <a:t>Where are our customers?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2D7B3B-EDB8-9689-DC70-4EEC7A58F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634" y="980942"/>
            <a:ext cx="7314724" cy="57694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696ACA-A47B-EC2A-81CC-2BEF9E1C51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2" t="5480" r="22752" b="1988"/>
          <a:stretch/>
        </p:blipFill>
        <p:spPr>
          <a:xfrm>
            <a:off x="1649204" y="1059958"/>
            <a:ext cx="8893587" cy="56114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FE0CF2-4AED-3804-17AA-65B9D9BD9116}"/>
              </a:ext>
            </a:extLst>
          </p:cNvPr>
          <p:cNvSpPr txBox="1"/>
          <p:nvPr/>
        </p:nvSpPr>
        <p:spPr>
          <a:xfrm>
            <a:off x="331694" y="1059958"/>
            <a:ext cx="178397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India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China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United States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Japan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Mexico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Russia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Brazil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Philippines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Turkey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Indonesia</a:t>
            </a:r>
          </a:p>
        </p:txBody>
      </p:sp>
    </p:spTree>
    <p:extLst>
      <p:ext uri="{BB962C8B-B14F-4D97-AF65-F5344CB8AC3E}">
        <p14:creationId xmlns:p14="http://schemas.microsoft.com/office/powerpoint/2010/main" val="150239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59259E-6 L 0.19779 -0.20949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83" y="-10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CFC66D-24E0-D682-4432-A76604660E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3" t="5478" r="16331" b="240"/>
          <a:stretch/>
        </p:blipFill>
        <p:spPr>
          <a:xfrm>
            <a:off x="3017520" y="1427583"/>
            <a:ext cx="9052560" cy="46653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ACD8ED-7740-4991-4C35-D8975F76555E}"/>
              </a:ext>
            </a:extLst>
          </p:cNvPr>
          <p:cNvSpPr txBox="1"/>
          <p:nvPr/>
        </p:nvSpPr>
        <p:spPr>
          <a:xfrm>
            <a:off x="121920" y="662473"/>
            <a:ext cx="3163079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5 Customers</a:t>
            </a:r>
          </a:p>
          <a:p>
            <a:r>
              <a:rPr lang="en-US" dirty="0"/>
              <a:t>In Top 5 Cities</a:t>
            </a:r>
          </a:p>
          <a:p>
            <a:r>
              <a:rPr lang="en-US" dirty="0"/>
              <a:t>In Top 5 Countries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Sara Perry ($128.70)</a:t>
            </a:r>
          </a:p>
          <a:p>
            <a:pPr lvl="1"/>
            <a:r>
              <a:rPr lang="en-US" i="1" dirty="0"/>
              <a:t>	</a:t>
            </a:r>
            <a:r>
              <a:rPr lang="en-US" i="1" dirty="0" err="1"/>
              <a:t>Atlixco</a:t>
            </a:r>
            <a:r>
              <a:rPr lang="en-US" i="1" dirty="0"/>
              <a:t>, Mexico</a:t>
            </a:r>
          </a:p>
          <a:p>
            <a:pPr lvl="1"/>
            <a:endParaRPr lang="en-US" i="1" dirty="0"/>
          </a:p>
          <a:p>
            <a:pPr marL="342900" indent="-342900">
              <a:buAutoNum type="arabicPeriod"/>
            </a:pPr>
            <a:r>
              <a:rPr lang="en-US" dirty="0"/>
              <a:t>Gabriel Harder ($108.75)</a:t>
            </a:r>
          </a:p>
          <a:p>
            <a:pPr lvl="1"/>
            <a:r>
              <a:rPr lang="en-US" i="1" dirty="0"/>
              <a:t>	Sivas, Turkey</a:t>
            </a:r>
          </a:p>
          <a:p>
            <a:pPr lvl="1"/>
            <a:endParaRPr lang="en-US" i="1" dirty="0"/>
          </a:p>
          <a:p>
            <a:pPr marL="342900" indent="-342900">
              <a:buAutoNum type="arabicPeriod"/>
            </a:pPr>
            <a:r>
              <a:rPr lang="en-US" dirty="0"/>
              <a:t>Sergio Stanfield ($102.76)</a:t>
            </a:r>
          </a:p>
          <a:p>
            <a:pPr lvl="2"/>
            <a:r>
              <a:rPr lang="en-US" i="1" dirty="0"/>
              <a:t>Celaya, Mexico</a:t>
            </a:r>
          </a:p>
          <a:p>
            <a:pPr lvl="2"/>
            <a:endParaRPr lang="en-US" i="1" dirty="0"/>
          </a:p>
          <a:p>
            <a:pPr marL="342900" indent="-342900">
              <a:buAutoNum type="arabicPeriod"/>
            </a:pPr>
            <a:r>
              <a:rPr lang="en-US" dirty="0"/>
              <a:t>Clinton Buford ($98.76)</a:t>
            </a:r>
          </a:p>
          <a:p>
            <a:pPr lvl="2"/>
            <a:r>
              <a:rPr lang="en-US" i="1" dirty="0"/>
              <a:t>Aurora, CO, US</a:t>
            </a:r>
          </a:p>
          <a:p>
            <a:pPr lvl="2"/>
            <a:endParaRPr lang="en-US" i="1" dirty="0"/>
          </a:p>
          <a:p>
            <a:pPr marL="342900" indent="-342900">
              <a:buAutoNum type="arabicPeriod"/>
            </a:pPr>
            <a:r>
              <a:rPr lang="en-US" dirty="0"/>
              <a:t>Adam Gooch ($97.80)</a:t>
            </a:r>
          </a:p>
          <a:p>
            <a:pPr lvl="2"/>
            <a:r>
              <a:rPr lang="en-US" i="1" dirty="0" err="1"/>
              <a:t>Adoni</a:t>
            </a:r>
            <a:r>
              <a:rPr lang="en-US" i="1" dirty="0"/>
              <a:t>, India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i="1" dirty="0"/>
              <a:t>For promotional purposes in</a:t>
            </a:r>
          </a:p>
          <a:p>
            <a:r>
              <a:rPr lang="en-US" i="1" dirty="0"/>
              <a:t>targeted, high visibility cities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85EAFF-4C54-A448-AB6E-5A326A3B81D9}"/>
              </a:ext>
            </a:extLst>
          </p:cNvPr>
          <p:cNvSpPr txBox="1"/>
          <p:nvPr/>
        </p:nvSpPr>
        <p:spPr>
          <a:xfrm>
            <a:off x="4043265" y="191745"/>
            <a:ext cx="41054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pperplate Gothic Bold" panose="020E0705020206020404" pitchFamily="34" charset="0"/>
              </a:rPr>
              <a:t>Loyal Customers</a:t>
            </a:r>
          </a:p>
          <a:p>
            <a:pPr algn="ctr"/>
            <a:r>
              <a:rPr lang="en-US" sz="3200" dirty="0">
                <a:latin typeface="Copperplate Gothic Bold" panose="020E0705020206020404" pitchFamily="34" charset="0"/>
              </a:rPr>
              <a:t>(Targeted)</a:t>
            </a:r>
          </a:p>
        </p:txBody>
      </p:sp>
    </p:spTree>
    <p:extLst>
      <p:ext uri="{BB962C8B-B14F-4D97-AF65-F5344CB8AC3E}">
        <p14:creationId xmlns:p14="http://schemas.microsoft.com/office/powerpoint/2010/main" val="15936903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A5FD6E-FA84-89C8-A4C7-0110644F31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5523" r="26807" b="72"/>
          <a:stretch/>
        </p:blipFill>
        <p:spPr>
          <a:xfrm>
            <a:off x="182880" y="1487299"/>
            <a:ext cx="7406640" cy="47548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8C7343-95F4-15A2-E5BB-9628304FC48E}"/>
              </a:ext>
            </a:extLst>
          </p:cNvPr>
          <p:cNvSpPr txBox="1"/>
          <p:nvPr/>
        </p:nvSpPr>
        <p:spPr>
          <a:xfrm>
            <a:off x="3842657" y="217171"/>
            <a:ext cx="45066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opperplate Gothic Bold" panose="020E0705020206020404" pitchFamily="34" charset="0"/>
              </a:rPr>
              <a:t>Loyal Customers</a:t>
            </a:r>
          </a:p>
          <a:p>
            <a:pPr algn="ctr"/>
            <a:r>
              <a:rPr lang="en-US" sz="3200" dirty="0">
                <a:latin typeface="Copperplate Gothic Bold" panose="020E0705020206020404" pitchFamily="34" charset="0"/>
              </a:rPr>
              <a:t>(Worldwide)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EE341B-35C8-01F6-2C8A-519F2385D382}"/>
              </a:ext>
            </a:extLst>
          </p:cNvPr>
          <p:cNvSpPr txBox="1"/>
          <p:nvPr/>
        </p:nvSpPr>
        <p:spPr>
          <a:xfrm>
            <a:off x="7949682" y="1222310"/>
            <a:ext cx="39281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5 Customers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Eleanor Hunt ($211.55)</a:t>
            </a:r>
          </a:p>
          <a:p>
            <a:pPr lvl="2"/>
            <a:r>
              <a:rPr lang="en-US" i="1" dirty="0"/>
              <a:t>Saint-Denis, Réunion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Karl Seal ($208.58)</a:t>
            </a:r>
          </a:p>
          <a:p>
            <a:pPr lvl="2"/>
            <a:r>
              <a:rPr lang="en-US" i="1" dirty="0"/>
              <a:t>Cape Coral, FL, US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Marion Snyder ($194.61)</a:t>
            </a:r>
          </a:p>
          <a:p>
            <a:pPr lvl="2"/>
            <a:r>
              <a:rPr lang="en-US" i="1" dirty="0"/>
              <a:t>Santa Barbara d’Oeste, Brazil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Rhonda Kennedy ($191.62)</a:t>
            </a:r>
          </a:p>
          <a:p>
            <a:pPr lvl="2"/>
            <a:r>
              <a:rPr lang="en-US" i="1" dirty="0"/>
              <a:t>Apeldoorn, Netherlands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Clara Shaw ($189.60)</a:t>
            </a:r>
          </a:p>
          <a:p>
            <a:pPr lvl="2"/>
            <a:r>
              <a:rPr lang="en-US" i="1" dirty="0"/>
              <a:t>Molodechno, Belarus</a:t>
            </a:r>
          </a:p>
        </p:txBody>
      </p:sp>
    </p:spTree>
    <p:extLst>
      <p:ext uri="{BB962C8B-B14F-4D97-AF65-F5344CB8AC3E}">
        <p14:creationId xmlns:p14="http://schemas.microsoft.com/office/powerpoint/2010/main" val="19616848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B51735-5233-7E7C-2DA0-55466C8975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" t="6011" r="11514" b="842"/>
          <a:stretch/>
        </p:blipFill>
        <p:spPr>
          <a:xfrm>
            <a:off x="2605421" y="845006"/>
            <a:ext cx="9425778" cy="58170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9D6A5F-AFDD-7CF8-2133-CFD01409D501}"/>
              </a:ext>
            </a:extLst>
          </p:cNvPr>
          <p:cNvSpPr txBox="1"/>
          <p:nvPr/>
        </p:nvSpPr>
        <p:spPr>
          <a:xfrm>
            <a:off x="3082212" y="195943"/>
            <a:ext cx="60275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opperplate Gothic Bold" panose="020E0705020206020404" pitchFamily="34" charset="0"/>
              </a:rPr>
              <a:t>Top Selling Genres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C46A5F-B1B5-6EC9-DCCB-CD75EC32A64A}"/>
              </a:ext>
            </a:extLst>
          </p:cNvPr>
          <p:cNvSpPr txBox="1"/>
          <p:nvPr/>
        </p:nvSpPr>
        <p:spPr>
          <a:xfrm>
            <a:off x="242596" y="578498"/>
            <a:ext cx="21926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Size is proportional to the total global revenue from the genre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2D48F4-8E83-FFD7-3399-63FB069A3B1C}"/>
              </a:ext>
            </a:extLst>
          </p:cNvPr>
          <p:cNvSpPr txBox="1"/>
          <p:nvPr/>
        </p:nvSpPr>
        <p:spPr>
          <a:xfrm>
            <a:off x="242596" y="1558211"/>
            <a:ext cx="1828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Shade gets darker with the number of countries claiming the genre as its top seller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A9522B-5CF7-3EC0-DF4B-2B667E14F859}"/>
              </a:ext>
            </a:extLst>
          </p:cNvPr>
          <p:cNvSpPr txBox="1"/>
          <p:nvPr/>
        </p:nvSpPr>
        <p:spPr>
          <a:xfrm>
            <a:off x="4068147" y="1558211"/>
            <a:ext cx="15488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India</a:t>
            </a:r>
          </a:p>
          <a:p>
            <a:endParaRPr lang="en-US" sz="1600" i="1" dirty="0"/>
          </a:p>
          <a:p>
            <a:r>
              <a:rPr lang="en-US" sz="1600" i="1" dirty="0"/>
              <a:t>United States</a:t>
            </a:r>
          </a:p>
          <a:p>
            <a:endParaRPr lang="en-US" sz="1600" i="1" dirty="0"/>
          </a:p>
          <a:p>
            <a:r>
              <a:rPr lang="en-US" sz="1600" i="1" dirty="0"/>
              <a:t>Mexico</a:t>
            </a:r>
          </a:p>
          <a:p>
            <a:endParaRPr lang="en-US" sz="1600" i="1" dirty="0"/>
          </a:p>
          <a:p>
            <a:r>
              <a:rPr lang="en-US" sz="1600" i="1" dirty="0"/>
              <a:t>Brazil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DB3437-B384-38CA-35E0-78215F96BCF9}"/>
              </a:ext>
            </a:extLst>
          </p:cNvPr>
          <p:cNvSpPr txBox="1"/>
          <p:nvPr/>
        </p:nvSpPr>
        <p:spPr>
          <a:xfrm>
            <a:off x="7318310" y="2780522"/>
            <a:ext cx="13684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China</a:t>
            </a:r>
          </a:p>
          <a:p>
            <a:endParaRPr lang="en-US" sz="1600" i="1" dirty="0"/>
          </a:p>
          <a:p>
            <a:r>
              <a:rPr lang="en-US" sz="1600" i="1" dirty="0"/>
              <a:t>Philippines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3CA38C-7B22-AC73-FAAC-B80BAF9BE1F0}"/>
              </a:ext>
            </a:extLst>
          </p:cNvPr>
          <p:cNvSpPr txBox="1"/>
          <p:nvPr/>
        </p:nvSpPr>
        <p:spPr>
          <a:xfrm>
            <a:off x="7318310" y="4413380"/>
            <a:ext cx="1060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Japan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32A045-CB6D-1A79-1808-9976B41926C2}"/>
              </a:ext>
            </a:extLst>
          </p:cNvPr>
          <p:cNvSpPr txBox="1"/>
          <p:nvPr/>
        </p:nvSpPr>
        <p:spPr>
          <a:xfrm>
            <a:off x="93307" y="3429000"/>
            <a:ext cx="24352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10 Countries’ </a:t>
            </a:r>
          </a:p>
          <a:p>
            <a:r>
              <a:rPr lang="en-US" dirty="0"/>
              <a:t>Top Selling Genres are indicated on the chart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975B53-432D-1ECB-873B-D6554928AE18}"/>
              </a:ext>
            </a:extLst>
          </p:cNvPr>
          <p:cNvSpPr txBox="1"/>
          <p:nvPr/>
        </p:nvSpPr>
        <p:spPr>
          <a:xfrm>
            <a:off x="4068147" y="5840378"/>
            <a:ext cx="1352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Russia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9D2D9B-8EA3-B47C-EF12-1574685B8B1E}"/>
              </a:ext>
            </a:extLst>
          </p:cNvPr>
          <p:cNvSpPr txBox="1"/>
          <p:nvPr/>
        </p:nvSpPr>
        <p:spPr>
          <a:xfrm>
            <a:off x="9032033" y="4254759"/>
            <a:ext cx="830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Turkey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475B2B-449E-C015-E389-C067450BE834}"/>
              </a:ext>
            </a:extLst>
          </p:cNvPr>
          <p:cNvSpPr txBox="1"/>
          <p:nvPr/>
        </p:nvSpPr>
        <p:spPr>
          <a:xfrm>
            <a:off x="7318310" y="1558211"/>
            <a:ext cx="1368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Indonesia</a:t>
            </a:r>
          </a:p>
        </p:txBody>
      </p:sp>
    </p:spTree>
    <p:extLst>
      <p:ext uri="{BB962C8B-B14F-4D97-AF65-F5344CB8AC3E}">
        <p14:creationId xmlns:p14="http://schemas.microsoft.com/office/powerpoint/2010/main" val="3245614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435D98-0FAC-0363-56B2-2023D2732BBE}"/>
              </a:ext>
            </a:extLst>
          </p:cNvPr>
          <p:cNvSpPr txBox="1"/>
          <p:nvPr/>
        </p:nvSpPr>
        <p:spPr>
          <a:xfrm>
            <a:off x="3769659" y="448235"/>
            <a:ext cx="4652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opperplate Gothic Bold" panose="020E0705020206020404" pitchFamily="34" charset="0"/>
              </a:rPr>
              <a:t>Conclusions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7EFF6-F53D-E452-E3D7-FF848720C585}"/>
              </a:ext>
            </a:extLst>
          </p:cNvPr>
          <p:cNvSpPr txBox="1"/>
          <p:nvPr/>
        </p:nvSpPr>
        <p:spPr>
          <a:xfrm>
            <a:off x="1048871" y="1290918"/>
            <a:ext cx="8283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 Films that do not bring in at least $20 in revenue are not worth keeping in stock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CA3CC2-FDEB-EA06-87DA-A8C0FDC876DC}"/>
              </a:ext>
            </a:extLst>
          </p:cNvPr>
          <p:cNvSpPr txBox="1"/>
          <p:nvPr/>
        </p:nvSpPr>
        <p:spPr>
          <a:xfrm>
            <a:off x="1048871" y="2047546"/>
            <a:ext cx="8417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 Customers are done renting a film after a week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940C6F-12AC-29E3-EDAB-8189E129EAE2}"/>
              </a:ext>
            </a:extLst>
          </p:cNvPr>
          <p:cNvSpPr txBox="1"/>
          <p:nvPr/>
        </p:nvSpPr>
        <p:spPr>
          <a:xfrm>
            <a:off x="1048871" y="2804174"/>
            <a:ext cx="7817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 Our worldwide customer base is very small.  Our highest numbers of customers are in, predictably, high population countries.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06DFF-CAD6-AF1D-AE7E-15D4E962CB1B}"/>
              </a:ext>
            </a:extLst>
          </p:cNvPr>
          <p:cNvSpPr txBox="1"/>
          <p:nvPr/>
        </p:nvSpPr>
        <p:spPr>
          <a:xfrm>
            <a:off x="1048871" y="3837801"/>
            <a:ext cx="8014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4"/>
            </a:pPr>
            <a:r>
              <a:rPr lang="en-US" dirty="0"/>
              <a:t>Customers pinpointed for Loyalty Rewards can be chosen in the most active cities for higher visibility...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4A2737-793F-292A-9688-CDEBE868512B}"/>
              </a:ext>
            </a:extLst>
          </p:cNvPr>
          <p:cNvSpPr txBox="1"/>
          <p:nvPr/>
        </p:nvSpPr>
        <p:spPr>
          <a:xfrm>
            <a:off x="1048870" y="4800617"/>
            <a:ext cx="7494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  ...though that would ignore—and possibly upset—the customers most loyal to us that do not live in the most active cities.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090226-175E-633A-59DA-0B769182BB67}"/>
              </a:ext>
            </a:extLst>
          </p:cNvPr>
          <p:cNvSpPr txBox="1"/>
          <p:nvPr/>
        </p:nvSpPr>
        <p:spPr>
          <a:xfrm>
            <a:off x="1017493" y="5763434"/>
            <a:ext cx="7557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6.  We can plan inventory by stocking more of the genres that appeal to a given country’s preferences.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8DC2A9-8660-DB16-2481-D4B781208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3724">
            <a:off x="7970736" y="1703534"/>
            <a:ext cx="4001382" cy="187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6823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</TotalTime>
  <Words>675</Words>
  <Application>Microsoft Office PowerPoint</Application>
  <PresentationFormat>Widescreen</PresentationFormat>
  <Paragraphs>174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Copperplate Gothic Bold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Sebastian Lombardo</dc:creator>
  <cp:lastModifiedBy>Sebastian Lombardo</cp:lastModifiedBy>
  <cp:revision>10</cp:revision>
  <dcterms:created xsi:type="dcterms:W3CDTF">2023-03-06T10:46:57Z</dcterms:created>
  <dcterms:modified xsi:type="dcterms:W3CDTF">2023-03-07T01:04:10Z</dcterms:modified>
</cp:coreProperties>
</file>

<file path=docProps/thumbnail.jpeg>
</file>